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Economica"/>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bold.fntdata"/><Relationship Id="rId12" Type="http://schemas.openxmlformats.org/officeDocument/2006/relationships/slide" Target="slides/slide7.xml"/><Relationship Id="rId34" Type="http://schemas.openxmlformats.org/officeDocument/2006/relationships/font" Target="fonts/Economica-regular.fntdata"/><Relationship Id="rId15" Type="http://schemas.openxmlformats.org/officeDocument/2006/relationships/slide" Target="slides/slide10.xml"/><Relationship Id="rId37" Type="http://schemas.openxmlformats.org/officeDocument/2006/relationships/font" Target="fonts/Economica-boldItalic.fntdata"/><Relationship Id="rId14" Type="http://schemas.openxmlformats.org/officeDocument/2006/relationships/slide" Target="slides/slide9.xml"/><Relationship Id="rId36" Type="http://schemas.openxmlformats.org/officeDocument/2006/relationships/font" Target="fonts/Economica-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bdfb57f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bdfb57f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bc70f29e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bc70f29e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a81dc68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a81dc68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c70f29e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c70f29e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dfb57fb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dfb57fb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bc70f29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bc70f29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bc70f29e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bc70f29e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bc70f29e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bc70f29e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bd82c5d8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bd82c5d8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bc70f29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bc70f29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highlight>
                  <a:srgbClr val="FFFFFF"/>
                </a:highlight>
              </a:rPr>
              <a:t>It will be beneficial to normalize your training data. Having different features with widely different scales fed to your model will cause the network to weight the features not equally. This can cause a falsely prioritisation of some features over the others in the representation.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bc70f2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bc70f2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came in two csv files, one temperature data and other </a:t>
            </a:r>
            <a:r>
              <a:rPr lang="en"/>
              <a:t>energy</a:t>
            </a:r>
            <a:r>
              <a:rPr lang="en"/>
              <a:t> load data.</a:t>
            </a:r>
            <a:endParaRPr/>
          </a:p>
          <a:p>
            <a:pPr indent="0" lvl="0" marL="0" rtl="0" algn="l">
              <a:spcBef>
                <a:spcPts val="0"/>
              </a:spcBef>
              <a:spcAft>
                <a:spcPts val="0"/>
              </a:spcAft>
              <a:buNone/>
            </a:pPr>
            <a:r>
              <a:rPr lang="en"/>
              <a:t>The first thing that we did was to transform the data to a more practical format for analysing time series. </a:t>
            </a:r>
            <a:endParaRPr/>
          </a:p>
          <a:p>
            <a:pPr indent="0" lvl="0" marL="0" rtl="0" algn="l">
              <a:spcBef>
                <a:spcPts val="0"/>
              </a:spcBef>
              <a:spcAft>
                <a:spcPts val="0"/>
              </a:spcAft>
              <a:buNone/>
            </a:pPr>
            <a:r>
              <a:rPr lang="en"/>
              <a:t>Before transformation, the zones were separated as shown in the figure and we concatenated them such as for each hour we measurements for each zone.</a:t>
            </a:r>
            <a:endParaRPr/>
          </a:p>
          <a:p>
            <a:pPr indent="0" lvl="0" marL="0" rtl="0" algn="l">
              <a:spcBef>
                <a:spcPts val="0"/>
              </a:spcBef>
              <a:spcAft>
                <a:spcPts val="0"/>
              </a:spcAft>
              <a:buNone/>
            </a:pPr>
            <a:r>
              <a:rPr lang="en"/>
              <a:t>Due to some strange behaviour zone 9 was removed for the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also had some missing values, more </a:t>
            </a:r>
            <a:r>
              <a:rPr lang="en"/>
              <a:t>specifically</a:t>
            </a:r>
            <a:r>
              <a:rPr lang="en"/>
              <a:t> missing weeks which we found online and inserted them in our dataset.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bc70f29e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bc70f29e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bc70f29e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bc70f29e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bc70f29e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bc70f29e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bce7474d9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bce7474d9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bd83803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bd83803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bce7474d9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bce7474d9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bd838030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bd838030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bce7474d9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bce7474d9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a81dc68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a81dc68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bc70f29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bc70f29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would expect energy demand to be correlated with temperature. This is </a:t>
            </a:r>
            <a:r>
              <a:rPr lang="en"/>
              <a:t>exactly</a:t>
            </a:r>
            <a:r>
              <a:rPr lang="en"/>
              <a:t> what we see in these figures. The energy demand seems to be higher in hotter and colder months than in other. The energy demand, not </a:t>
            </a:r>
            <a:r>
              <a:rPr lang="en"/>
              <a:t>surprisingly, increases throughout the day and decreasing when we get closer to midnight. </a:t>
            </a:r>
            <a:endParaRPr/>
          </a:p>
          <a:p>
            <a:pPr indent="0" lvl="0" marL="0" rtl="0" algn="l">
              <a:spcBef>
                <a:spcPts val="0"/>
              </a:spcBef>
              <a:spcAft>
                <a:spcPts val="0"/>
              </a:spcAft>
              <a:buNone/>
            </a:pPr>
            <a:r>
              <a:rPr lang="en"/>
              <a:t>Energy consumptions seems to be increasing slowly throughout the years but do not seem to differ significantly.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bc70f29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bc70f29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checked for correlation within the temperature stations and within the load stations.</a:t>
            </a:r>
            <a:endParaRPr/>
          </a:p>
          <a:p>
            <a:pPr indent="0" lvl="0" marL="0" rtl="0" algn="l">
              <a:spcBef>
                <a:spcPts val="0"/>
              </a:spcBef>
              <a:spcAft>
                <a:spcPts val="0"/>
              </a:spcAft>
              <a:buNone/>
            </a:pPr>
            <a:r>
              <a:rPr lang="en"/>
              <a:t>What we found is that temperature stations are </a:t>
            </a:r>
            <a:r>
              <a:rPr lang="en"/>
              <a:t>highly</a:t>
            </a:r>
            <a:r>
              <a:rPr lang="en"/>
              <a:t> correlated with an average correlation coefficient 0.97.</a:t>
            </a:r>
            <a:endParaRPr/>
          </a:p>
          <a:p>
            <a:pPr indent="0" lvl="0" marL="0" rtl="0" algn="l">
              <a:spcBef>
                <a:spcPts val="0"/>
              </a:spcBef>
              <a:spcAft>
                <a:spcPts val="0"/>
              </a:spcAft>
              <a:buNone/>
            </a:pPr>
            <a:r>
              <a:rPr lang="en"/>
              <a:t>The load stations were less correlated but averaged around 0.84. The only zone deviated itself from the others was zone 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bc70f29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bc70f29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again the relationship between the temperature and energy demand. </a:t>
            </a:r>
            <a:endParaRPr/>
          </a:p>
          <a:p>
            <a:pPr indent="0" lvl="0" marL="0" rtl="0" algn="l">
              <a:spcBef>
                <a:spcPts val="0"/>
              </a:spcBef>
              <a:spcAft>
                <a:spcPts val="0"/>
              </a:spcAft>
              <a:buNone/>
            </a:pPr>
            <a:r>
              <a:rPr lang="en"/>
              <a:t>What we did is we took the average of the temperature for each hour and the total energy load for each hour. </a:t>
            </a:r>
            <a:endParaRPr/>
          </a:p>
          <a:p>
            <a:pPr indent="0" lvl="0" marL="0" rtl="0" algn="l">
              <a:spcBef>
                <a:spcPts val="0"/>
              </a:spcBef>
              <a:spcAft>
                <a:spcPts val="0"/>
              </a:spcAft>
              <a:buNone/>
            </a:pPr>
            <a:r>
              <a:rPr lang="en"/>
              <a:t>From this we did a scatterplot which clearly shows that with lower or higher temperature, energy demand increases.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bc70f29e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bc70f29e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data often has seasonality for days, hours, weeks or even years.</a:t>
            </a:r>
            <a:endParaRPr/>
          </a:p>
          <a:p>
            <a:pPr indent="0" lvl="0" marL="0" rtl="0" algn="l">
              <a:spcBef>
                <a:spcPts val="0"/>
              </a:spcBef>
              <a:spcAft>
                <a:spcPts val="0"/>
              </a:spcAft>
              <a:buNone/>
            </a:pPr>
            <a:r>
              <a:rPr lang="en"/>
              <a:t>To check for seasonality in the data, we did autocorrelation on it. The top plot indicates a seasonal period of 24 hours. </a:t>
            </a:r>
            <a:endParaRPr/>
          </a:p>
          <a:p>
            <a:pPr indent="0" lvl="0" marL="0" rtl="0" algn="l">
              <a:spcBef>
                <a:spcPts val="0"/>
              </a:spcBef>
              <a:spcAft>
                <a:spcPts val="0"/>
              </a:spcAft>
              <a:buNone/>
            </a:pPr>
            <a:r>
              <a:rPr lang="en"/>
              <a:t>If the lags are extended the autocorrelation can be seen decreasing with time but every 6-7 days it increases </a:t>
            </a:r>
            <a:r>
              <a:rPr lang="en"/>
              <a:t>slightly</a:t>
            </a:r>
            <a:r>
              <a:rPr lang="en"/>
              <a:t>, </a:t>
            </a:r>
            <a:r>
              <a:rPr lang="en"/>
              <a:t>indicating</a:t>
            </a:r>
            <a:r>
              <a:rPr lang="en"/>
              <a:t> that there is some kind of a weekly seasonality also.</a:t>
            </a:r>
            <a:endParaRPr/>
          </a:p>
          <a:p>
            <a:pPr indent="0" lvl="0" marL="0" rtl="0" algn="l">
              <a:spcBef>
                <a:spcPts val="0"/>
              </a:spcBef>
              <a:spcAft>
                <a:spcPts val="0"/>
              </a:spcAft>
              <a:buNone/>
            </a:pPr>
            <a:r>
              <a:rPr lang="en"/>
              <a:t>This can also be seen in the bottom figures where partial autocorrelation is taken. Here the 24 hours partial autocorrelation can be seen. Here the first week, the first 24 hours having the most partial </a:t>
            </a:r>
            <a:r>
              <a:rPr lang="en"/>
              <a:t>autocorrelation</a:t>
            </a:r>
            <a:r>
              <a:rPr lang="en"/>
              <a:t> but the correlation </a:t>
            </a:r>
            <a:r>
              <a:rPr lang="en"/>
              <a:t>appearing</a:t>
            </a:r>
            <a:r>
              <a:rPr lang="en"/>
              <a:t> every 24 hours. Same can be seen for month….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bdfb57f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bdfb57f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bdfb57f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bdfb57f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bc70f29e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bc70f29e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recency effect is a </a:t>
            </a:r>
            <a:r>
              <a:rPr lang="en"/>
              <a:t>phenomenon</a:t>
            </a:r>
            <a:r>
              <a:rPr lang="en"/>
              <a:t> where electricity usage is partially determined with the temperatures of preceding hours.</a:t>
            </a:r>
            <a:endParaRPr/>
          </a:p>
          <a:p>
            <a:pPr indent="0" lvl="0" marL="0" rtl="0" algn="l">
              <a:spcBef>
                <a:spcPts val="0"/>
              </a:spcBef>
              <a:spcAft>
                <a:spcPts val="0"/>
              </a:spcAft>
              <a:buNone/>
            </a:pPr>
            <a:r>
              <a:rPr lang="en"/>
              <a:t>When investigating this we checked for correlation between the load and temperature for different lags, the lag 12 giving us the highest absolute correlation.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investigated for which load stations were dependent on which temperature station. We did this for different amount of lag and found out that few zones (indicated in red in the plot) were more correlated to all temperature stations than other load stations. </a:t>
            </a:r>
            <a:endParaRPr/>
          </a:p>
          <a:p>
            <a:pPr indent="0" lvl="0" marL="0" rtl="0" algn="l">
              <a:spcBef>
                <a:spcPts val="0"/>
              </a:spcBef>
              <a:spcAft>
                <a:spcPts val="0"/>
              </a:spcAft>
              <a:buNone/>
            </a:pPr>
            <a:r>
              <a:rPr lang="en"/>
              <a:t>Again, lag 12 gave the highest absolute correlation. </a:t>
            </a:r>
            <a:endParaRPr/>
          </a:p>
          <a:p>
            <a:pPr indent="0" lvl="0" marL="0" rtl="0" algn="l">
              <a:spcBef>
                <a:spcPts val="0"/>
              </a:spcBef>
              <a:spcAft>
                <a:spcPts val="0"/>
              </a:spcAft>
              <a:buNone/>
            </a:pPr>
            <a:r>
              <a:rPr lang="en"/>
              <a:t>This might give us an idea of what zones are more residential and more </a:t>
            </a:r>
            <a:r>
              <a:rPr lang="en"/>
              <a:t>vulnerable</a:t>
            </a:r>
            <a:r>
              <a:rPr lang="en"/>
              <a:t> to temperature stations and could in theory help us predicting for the zones.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sciencedirect.com/science/article/pii/S0169207015001557?via%3Dihub" TargetMode="External"/><Relationship Id="rId4" Type="http://schemas.openxmlformats.org/officeDocument/2006/relationships/image" Target="../media/image1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8" y="10417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Time series analysis </a:t>
            </a:r>
            <a:endParaRPr sz="3600"/>
          </a:p>
          <a:p>
            <a:pPr indent="0" lvl="0" marL="0" rtl="0" algn="ctr">
              <a:spcBef>
                <a:spcPts val="0"/>
              </a:spcBef>
              <a:spcAft>
                <a:spcPts val="0"/>
              </a:spcAft>
              <a:buNone/>
            </a:pPr>
            <a:r>
              <a:rPr lang="en" sz="3600"/>
              <a:t>and forecasting of energy</a:t>
            </a:r>
            <a:endParaRPr sz="3600"/>
          </a:p>
          <a:p>
            <a:pPr indent="0" lvl="0" marL="0" rtl="0" algn="ctr">
              <a:spcBef>
                <a:spcPts val="0"/>
              </a:spcBef>
              <a:spcAft>
                <a:spcPts val="0"/>
              </a:spcAft>
              <a:buNone/>
            </a:pPr>
            <a:r>
              <a:rPr lang="en" sz="3600"/>
              <a:t> demand with </a:t>
            </a:r>
            <a:endParaRPr sz="3600"/>
          </a:p>
          <a:p>
            <a:pPr indent="0" lvl="0" marL="0" rtl="0" algn="ctr">
              <a:spcBef>
                <a:spcPts val="0"/>
              </a:spcBef>
              <a:spcAft>
                <a:spcPts val="0"/>
              </a:spcAft>
              <a:buNone/>
            </a:pPr>
            <a:r>
              <a:rPr lang="en" sz="3600"/>
              <a:t>Recurrent </a:t>
            </a:r>
            <a:r>
              <a:rPr lang="en" sz="3600"/>
              <a:t>neural</a:t>
            </a:r>
            <a:r>
              <a:rPr lang="en" sz="3600"/>
              <a:t> networks</a:t>
            </a:r>
            <a:endParaRPr sz="3600"/>
          </a:p>
        </p:txBody>
      </p:sp>
      <p:sp>
        <p:nvSpPr>
          <p:cNvPr id="63" name="Google Shape;63;p13"/>
          <p:cNvSpPr txBox="1"/>
          <p:nvPr>
            <p:ph idx="1" type="subTitle"/>
          </p:nvPr>
        </p:nvSpPr>
        <p:spPr>
          <a:xfrm>
            <a:off x="218025" y="2935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MAP573</a:t>
            </a:r>
            <a:endParaRPr/>
          </a:p>
        </p:txBody>
      </p:sp>
      <p:sp>
        <p:nvSpPr>
          <p:cNvPr id="64" name="Google Shape;64;p13"/>
          <p:cNvSpPr txBox="1"/>
          <p:nvPr>
            <p:ph idx="1" type="subTitle"/>
          </p:nvPr>
        </p:nvSpPr>
        <p:spPr>
          <a:xfrm>
            <a:off x="311700" y="3385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Ari JÓHANNESSON</a:t>
            </a:r>
            <a:br>
              <a:rPr lang="en" sz="1400"/>
            </a:br>
            <a:r>
              <a:rPr lang="en" sz="1400"/>
              <a:t>Francisco CORREIA</a:t>
            </a:r>
            <a:br>
              <a:rPr lang="en" sz="1400"/>
            </a:br>
            <a:r>
              <a:rPr lang="en" sz="1400"/>
              <a:t> Pedro MACEDO</a:t>
            </a:r>
            <a:endParaRPr sz="1400"/>
          </a:p>
          <a:p>
            <a:pPr indent="0" lvl="0" marL="0" rtl="0" algn="ctr">
              <a:spcBef>
                <a:spcPts val="0"/>
              </a:spcBef>
              <a:spcAft>
                <a:spcPts val="0"/>
              </a:spcAft>
              <a:buNone/>
            </a:pPr>
            <a:r>
              <a:rPr lang="en" sz="1400"/>
              <a:t>Raphael MENDES</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Recency Effect</a:t>
            </a:r>
            <a:endParaRPr/>
          </a:p>
        </p:txBody>
      </p:sp>
      <p:sp>
        <p:nvSpPr>
          <p:cNvPr id="139" name="Google Shape;139;p22"/>
          <p:cNvSpPr txBox="1"/>
          <p:nvPr>
            <p:ph idx="1" type="body"/>
          </p:nvPr>
        </p:nvSpPr>
        <p:spPr>
          <a:xfrm>
            <a:off x="234925" y="798550"/>
            <a:ext cx="4842900" cy="39210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b="1" lang="en" sz="1200">
                <a:solidFill>
                  <a:srgbClr val="505050"/>
                </a:solidFill>
                <a:latin typeface="Georgia"/>
                <a:ea typeface="Georgia"/>
                <a:cs typeface="Georgia"/>
                <a:sym typeface="Georgia"/>
              </a:rPr>
              <a:t>Article:   “Electric load forecasting with recency effect: A big data approach”   </a:t>
            </a:r>
            <a:r>
              <a:rPr b="1" lang="en" sz="900">
                <a:solidFill>
                  <a:srgbClr val="505050"/>
                </a:solidFill>
                <a:latin typeface="Georgia"/>
                <a:ea typeface="Georgia"/>
                <a:cs typeface="Georgia"/>
                <a:sym typeface="Georgia"/>
              </a:rPr>
              <a:t> Pu Wang, Bidong Liu, Tao Hong</a:t>
            </a:r>
            <a:endParaRPr b="1" sz="900">
              <a:solidFill>
                <a:srgbClr val="505050"/>
              </a:solidFill>
              <a:latin typeface="Georgia"/>
              <a:ea typeface="Georgia"/>
              <a:cs typeface="Georgia"/>
              <a:sym typeface="Georgia"/>
            </a:endParaRPr>
          </a:p>
          <a:p>
            <a:pPr indent="0" lvl="0" marL="0" rtl="0" algn="l">
              <a:spcBef>
                <a:spcPts val="2400"/>
              </a:spcBef>
              <a:spcAft>
                <a:spcPts val="0"/>
              </a:spcAft>
              <a:buNone/>
            </a:pPr>
            <a:r>
              <a:rPr lang="en" sz="1100" u="sng">
                <a:solidFill>
                  <a:schemeClr val="hlink"/>
                </a:solidFill>
                <a:hlinkClick r:id="rId3"/>
              </a:rPr>
              <a:t>https://www.sciencedirect.com/science/article/pii/S0169207015001557?via%3Dihub</a:t>
            </a:r>
            <a:endParaRPr sz="600">
              <a:solidFill>
                <a:srgbClr val="0C7DBB"/>
              </a:solidFill>
            </a:endParaRPr>
          </a:p>
          <a:p>
            <a:pPr indent="-279400" lvl="0" marL="457200" rtl="0" algn="l">
              <a:spcBef>
                <a:spcPts val="600"/>
              </a:spcBef>
              <a:spcAft>
                <a:spcPts val="0"/>
              </a:spcAft>
              <a:buClr>
                <a:srgbClr val="0C7DBB"/>
              </a:buClr>
              <a:buSzPts val="800"/>
              <a:buChar char="-"/>
            </a:pPr>
            <a:r>
              <a:rPr lang="en" sz="1600"/>
              <a:t>Uses the same data (excluding zone 9)</a:t>
            </a:r>
            <a:endParaRPr sz="800">
              <a:solidFill>
                <a:srgbClr val="0C7DBB"/>
              </a:solidFill>
            </a:endParaRPr>
          </a:p>
          <a:p>
            <a:pPr indent="-279400" lvl="0" marL="457200" rtl="0" algn="l">
              <a:spcBef>
                <a:spcPts val="0"/>
              </a:spcBef>
              <a:spcAft>
                <a:spcPts val="0"/>
              </a:spcAft>
              <a:buClr>
                <a:srgbClr val="0C7DBB"/>
              </a:buClr>
              <a:buSzPts val="800"/>
              <a:buChar char="-"/>
            </a:pPr>
            <a:r>
              <a:rPr lang="en" sz="1600"/>
              <a:t>Basically a</a:t>
            </a:r>
            <a:r>
              <a:rPr lang="en" sz="1600"/>
              <a:t> regression model:</a:t>
            </a:r>
            <a:endParaRPr sz="1600"/>
          </a:p>
        </p:txBody>
      </p:sp>
      <p:pic>
        <p:nvPicPr>
          <p:cNvPr id="140" name="Google Shape;140;p22"/>
          <p:cNvPicPr preferRelativeResize="0"/>
          <p:nvPr/>
        </p:nvPicPr>
        <p:blipFill>
          <a:blip r:embed="rId4">
            <a:alphaModFix/>
          </a:blip>
          <a:stretch>
            <a:fillRect/>
          </a:stretch>
        </p:blipFill>
        <p:spPr>
          <a:xfrm>
            <a:off x="5116400" y="714800"/>
            <a:ext cx="3684600" cy="3616208"/>
          </a:xfrm>
          <a:prstGeom prst="rect">
            <a:avLst/>
          </a:prstGeom>
          <a:noFill/>
          <a:ln>
            <a:noFill/>
          </a:ln>
        </p:spPr>
      </p:pic>
      <p:pic>
        <p:nvPicPr>
          <p:cNvPr id="141" name="Google Shape;141;p22"/>
          <p:cNvPicPr preferRelativeResize="0"/>
          <p:nvPr/>
        </p:nvPicPr>
        <p:blipFill>
          <a:blip r:embed="rId5">
            <a:alphaModFix/>
          </a:blip>
          <a:stretch>
            <a:fillRect/>
          </a:stretch>
        </p:blipFill>
        <p:spPr>
          <a:xfrm>
            <a:off x="359113" y="3324000"/>
            <a:ext cx="4594524" cy="1133250"/>
          </a:xfrm>
          <a:prstGeom prst="rect">
            <a:avLst/>
          </a:prstGeom>
          <a:noFill/>
          <a:ln>
            <a:noFill/>
          </a:ln>
        </p:spPr>
      </p:pic>
      <p:sp>
        <p:nvSpPr>
          <p:cNvPr id="142" name="Google Shape;142;p22"/>
          <p:cNvSpPr txBox="1"/>
          <p:nvPr/>
        </p:nvSpPr>
        <p:spPr>
          <a:xfrm>
            <a:off x="5030400" y="4365900"/>
            <a:ext cx="3999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MAPE stats for </a:t>
            </a:r>
            <a:r>
              <a:rPr lang="en"/>
              <a:t>tuning</a:t>
            </a:r>
            <a:r>
              <a:rPr lang="en"/>
              <a:t> h and d </a:t>
            </a:r>
            <a:r>
              <a:rPr lang="en"/>
              <a:t>hyperparameters of the model of the left </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Shiny App</a:t>
            </a:r>
            <a:endParaRPr/>
          </a:p>
        </p:txBody>
      </p:sp>
      <p:sp>
        <p:nvSpPr>
          <p:cNvPr id="148" name="Google Shape;148;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a:t>
            </a:r>
            <a:r>
              <a:rPr lang="en"/>
              <a:t>visualize</a:t>
            </a:r>
            <a:r>
              <a:rPr lang="en"/>
              <a:t> and analyse the time series</a:t>
            </a:r>
            <a:endParaRPr/>
          </a:p>
          <a:p>
            <a:pPr indent="-317500" lvl="1" marL="914400" rtl="0" algn="l">
              <a:spcBef>
                <a:spcPts val="0"/>
              </a:spcBef>
              <a:spcAft>
                <a:spcPts val="0"/>
              </a:spcAft>
              <a:buSzPts val="1400"/>
              <a:buChar char="○"/>
            </a:pPr>
            <a:r>
              <a:rPr lang="en"/>
              <a:t>Temperature/Energy demand</a:t>
            </a:r>
            <a:endParaRPr/>
          </a:p>
          <a:p>
            <a:pPr indent="-317500" lvl="1" marL="914400" rtl="0" algn="l">
              <a:spcBef>
                <a:spcPts val="0"/>
              </a:spcBef>
              <a:spcAft>
                <a:spcPts val="0"/>
              </a:spcAft>
              <a:buSzPts val="1400"/>
              <a:buChar char="○"/>
            </a:pPr>
            <a:r>
              <a:rPr lang="en"/>
              <a:t>Compare zone loads and station temperatures</a:t>
            </a:r>
            <a:endParaRPr/>
          </a:p>
          <a:p>
            <a:pPr indent="-317500" lvl="1" marL="914400" rtl="0" algn="l">
              <a:spcBef>
                <a:spcPts val="0"/>
              </a:spcBef>
              <a:spcAft>
                <a:spcPts val="0"/>
              </a:spcAft>
              <a:buSzPts val="1400"/>
              <a:buChar char="○"/>
            </a:pPr>
            <a:r>
              <a:rPr lang="en"/>
              <a:t>See stats for some zones/ some stations</a:t>
            </a:r>
            <a:endParaRPr/>
          </a:p>
          <a:p>
            <a:pPr indent="-317500" lvl="1" marL="914400" rtl="0" algn="l">
              <a:spcBef>
                <a:spcPts val="0"/>
              </a:spcBef>
              <a:spcAft>
                <a:spcPts val="0"/>
              </a:spcAft>
              <a:buSzPts val="1400"/>
              <a:buChar char="○"/>
            </a:pPr>
            <a:r>
              <a:rPr lang="en"/>
              <a:t>See overall stats </a:t>
            </a:r>
            <a:endParaRPr/>
          </a:p>
          <a:p>
            <a:pPr indent="-317500" lvl="1" marL="914400" rtl="0" algn="l">
              <a:spcBef>
                <a:spcPts val="0"/>
              </a:spcBef>
              <a:spcAft>
                <a:spcPts val="0"/>
              </a:spcAft>
              <a:buSzPts val="1400"/>
              <a:buChar char="○"/>
            </a:pPr>
            <a:r>
              <a:rPr lang="en"/>
              <a:t>3D visualizations</a:t>
            </a:r>
            <a:endParaRPr/>
          </a:p>
          <a:p>
            <a:pPr indent="-317500" lvl="1" marL="914400" rtl="0" algn="l">
              <a:spcBef>
                <a:spcPts val="0"/>
              </a:spcBef>
              <a:spcAft>
                <a:spcPts val="0"/>
              </a:spcAft>
              <a:buSzPts val="1400"/>
              <a:buChar char="○"/>
            </a:pPr>
            <a:r>
              <a:rPr lang="en"/>
              <a:t>Fourier analysis</a:t>
            </a:r>
            <a:endParaRPr/>
          </a:p>
          <a:p>
            <a:pPr indent="-317500" lvl="1" marL="914400" rtl="0" algn="l">
              <a:spcBef>
                <a:spcPts val="0"/>
              </a:spcBef>
              <a:spcAft>
                <a:spcPts val="0"/>
              </a:spcAft>
              <a:buSzPts val="1400"/>
              <a:buChar char="○"/>
            </a:pPr>
            <a:r>
              <a:rPr lang="en"/>
              <a:t>Make automatic Forecast using trained models</a:t>
            </a:r>
            <a:endParaRPr/>
          </a:p>
          <a:p>
            <a:pPr indent="-342900" lvl="0" marL="457200" rtl="0" algn="l">
              <a:spcBef>
                <a:spcPts val="0"/>
              </a:spcBef>
              <a:spcAft>
                <a:spcPts val="0"/>
              </a:spcAft>
              <a:buSzPts val="1800"/>
              <a:buChar char="●"/>
            </a:pPr>
            <a:r>
              <a:rPr lang="en"/>
              <a:t>Runs locally, once all the libraries are installed </a:t>
            </a:r>
            <a:endParaRPr/>
          </a:p>
          <a:p>
            <a:pPr indent="-317500" lvl="1" marL="914400" rtl="0" algn="l">
              <a:spcBef>
                <a:spcPts val="0"/>
              </a:spcBef>
              <a:spcAft>
                <a:spcPts val="0"/>
              </a:spcAft>
              <a:buSzPts val="1400"/>
              <a:buChar char="○"/>
            </a:pPr>
            <a:r>
              <a:rPr lang="en"/>
              <a:t>Instructions in README</a:t>
            </a:r>
            <a:endParaRPr sz="14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9" name="Google Shape;149;p23"/>
          <p:cNvPicPr preferRelativeResize="0"/>
          <p:nvPr/>
        </p:nvPicPr>
        <p:blipFill>
          <a:blip r:embed="rId3">
            <a:alphaModFix/>
          </a:blip>
          <a:stretch>
            <a:fillRect/>
          </a:stretch>
        </p:blipFill>
        <p:spPr>
          <a:xfrm>
            <a:off x="6110675" y="556675"/>
            <a:ext cx="2344750" cy="172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155" name="Google Shape;155;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Problem 1: Given a time series input </a:t>
            </a:r>
            <a:r>
              <a:rPr lang="en"/>
              <a:t>X </a:t>
            </a:r>
            <a:r>
              <a:rPr lang="en"/>
              <a:t>of N hours (X∊R</a:t>
            </a:r>
            <a:r>
              <a:rPr baseline="30000" lang="en"/>
              <a:t>1xN</a:t>
            </a:r>
            <a:r>
              <a:rPr lang="en"/>
              <a:t>) to predict the values Y for the next M hours </a:t>
            </a:r>
            <a:r>
              <a:rPr lang="en"/>
              <a:t>(Y∊R</a:t>
            </a:r>
            <a:r>
              <a:rPr baseline="30000" lang="en"/>
              <a:t>1xM</a:t>
            </a:r>
            <a:r>
              <a:rPr lang="en"/>
              <a:t>)</a:t>
            </a:r>
            <a:endParaRPr/>
          </a:p>
          <a:p>
            <a:pPr indent="0" lvl="0" marL="0" rtl="0" algn="l">
              <a:spcBef>
                <a:spcPts val="1200"/>
              </a:spcBef>
              <a:spcAft>
                <a:spcPts val="0"/>
              </a:spcAft>
              <a:buNone/>
            </a:pPr>
            <a:r>
              <a:rPr lang="en"/>
              <a:t>Problem 2: Given a time series with a gap Y of M hours (Y∊R</a:t>
            </a:r>
            <a:r>
              <a:rPr baseline="30000" lang="en"/>
              <a:t>1xM</a:t>
            </a:r>
            <a:r>
              <a:rPr lang="en"/>
              <a:t>), use the existing time series X of length N hours (X∊R</a:t>
            </a:r>
            <a:r>
              <a:rPr baseline="30000" lang="en"/>
              <a:t>1xN</a:t>
            </a:r>
            <a:r>
              <a:rPr lang="en"/>
              <a:t>) to predict the gap values.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models were tested on three tasks (M = 1h, 24h and 168h)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ecurrent neural networks (RNN)</a:t>
            </a:r>
            <a:endParaRPr/>
          </a:p>
        </p:txBody>
      </p:sp>
      <p:pic>
        <p:nvPicPr>
          <p:cNvPr id="161" name="Google Shape;161;p25"/>
          <p:cNvPicPr preferRelativeResize="0"/>
          <p:nvPr/>
        </p:nvPicPr>
        <p:blipFill>
          <a:blip r:embed="rId3">
            <a:alphaModFix/>
          </a:blip>
          <a:stretch>
            <a:fillRect/>
          </a:stretch>
        </p:blipFill>
        <p:spPr>
          <a:xfrm>
            <a:off x="311698" y="1834050"/>
            <a:ext cx="4493250" cy="2201275"/>
          </a:xfrm>
          <a:prstGeom prst="rect">
            <a:avLst/>
          </a:prstGeom>
          <a:noFill/>
          <a:ln>
            <a:noFill/>
          </a:ln>
        </p:spPr>
      </p:pic>
      <p:sp>
        <p:nvSpPr>
          <p:cNvPr id="162" name="Google Shape;162;p25"/>
          <p:cNvSpPr txBox="1"/>
          <p:nvPr/>
        </p:nvSpPr>
        <p:spPr>
          <a:xfrm>
            <a:off x="5403925" y="1536550"/>
            <a:ext cx="3489900" cy="317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t>Pro's</a:t>
            </a:r>
            <a:endParaRPr/>
          </a:p>
          <a:p>
            <a:pPr indent="-317500" lvl="0" marL="457200" rtl="0" algn="l">
              <a:spcBef>
                <a:spcPts val="0"/>
              </a:spcBef>
              <a:spcAft>
                <a:spcPts val="0"/>
              </a:spcAft>
              <a:buSzPts val="1400"/>
              <a:buChar char="-"/>
            </a:pPr>
            <a:r>
              <a:rPr lang="en"/>
              <a:t>Keeps memory</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Con's</a:t>
            </a:r>
            <a:endParaRPr/>
          </a:p>
          <a:p>
            <a:pPr indent="-317500" lvl="0" marL="457200" rtl="0" algn="l">
              <a:spcBef>
                <a:spcPts val="0"/>
              </a:spcBef>
              <a:spcAft>
                <a:spcPts val="0"/>
              </a:spcAft>
              <a:buSzPts val="1400"/>
              <a:buChar char="-"/>
            </a:pPr>
            <a:r>
              <a:rPr lang="en"/>
              <a:t>E</a:t>
            </a:r>
            <a:r>
              <a:rPr lang="en">
                <a:solidFill>
                  <a:schemeClr val="dk1"/>
                </a:solidFill>
              </a:rPr>
              <a:t>xploding and vanishing g</a:t>
            </a:r>
            <a:r>
              <a:rPr lang="en"/>
              <a:t>radients problem</a:t>
            </a:r>
            <a:endParaRPr/>
          </a:p>
          <a:p>
            <a:pPr indent="-317500" lvl="0" marL="457200" rtl="0" algn="l">
              <a:spcBef>
                <a:spcPts val="0"/>
              </a:spcBef>
              <a:spcAft>
                <a:spcPts val="0"/>
              </a:spcAft>
              <a:buSzPts val="1400"/>
              <a:buChar char="-"/>
            </a:pPr>
            <a:r>
              <a:rPr lang="en"/>
              <a:t>Complex to train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6"/>
          <p:cNvPicPr preferRelativeResize="0"/>
          <p:nvPr/>
        </p:nvPicPr>
        <p:blipFill>
          <a:blip r:embed="rId3">
            <a:alphaModFix/>
          </a:blip>
          <a:stretch>
            <a:fillRect/>
          </a:stretch>
        </p:blipFill>
        <p:spPr>
          <a:xfrm>
            <a:off x="1284813" y="1035025"/>
            <a:ext cx="6574375" cy="3651300"/>
          </a:xfrm>
          <a:prstGeom prst="rect">
            <a:avLst/>
          </a:prstGeom>
          <a:noFill/>
          <a:ln>
            <a:noFill/>
          </a:ln>
        </p:spPr>
      </p:pic>
      <p:sp>
        <p:nvSpPr>
          <p:cNvPr id="168" name="Google Shape;168;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short-term memory (LSTM)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short-term memory (LSTM)</a:t>
            </a:r>
            <a:endParaRPr/>
          </a:p>
        </p:txBody>
      </p:sp>
      <p:pic>
        <p:nvPicPr>
          <p:cNvPr id="174" name="Google Shape;174;p27"/>
          <p:cNvPicPr preferRelativeResize="0"/>
          <p:nvPr/>
        </p:nvPicPr>
        <p:blipFill>
          <a:blip r:embed="rId3">
            <a:alphaModFix/>
          </a:blip>
          <a:stretch>
            <a:fillRect/>
          </a:stretch>
        </p:blipFill>
        <p:spPr>
          <a:xfrm>
            <a:off x="257030" y="1170125"/>
            <a:ext cx="4861694" cy="3551150"/>
          </a:xfrm>
          <a:prstGeom prst="rect">
            <a:avLst/>
          </a:prstGeom>
          <a:noFill/>
          <a:ln>
            <a:noFill/>
          </a:ln>
        </p:spPr>
      </p:pic>
      <p:pic>
        <p:nvPicPr>
          <p:cNvPr id="175" name="Google Shape;175;p27"/>
          <p:cNvPicPr preferRelativeResize="0"/>
          <p:nvPr/>
        </p:nvPicPr>
        <p:blipFill>
          <a:blip r:embed="rId4">
            <a:alphaModFix/>
          </a:blip>
          <a:stretch>
            <a:fillRect/>
          </a:stretch>
        </p:blipFill>
        <p:spPr>
          <a:xfrm>
            <a:off x="5689049" y="1802700"/>
            <a:ext cx="2838450"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Gated recurrent unit (GRU)</a:t>
            </a:r>
            <a:endParaRPr/>
          </a:p>
        </p:txBody>
      </p:sp>
      <p:pic>
        <p:nvPicPr>
          <p:cNvPr id="181" name="Google Shape;181;p28"/>
          <p:cNvPicPr preferRelativeResize="0"/>
          <p:nvPr/>
        </p:nvPicPr>
        <p:blipFill>
          <a:blip r:embed="rId3">
            <a:alphaModFix/>
          </a:blip>
          <a:stretch>
            <a:fillRect/>
          </a:stretch>
        </p:blipFill>
        <p:spPr>
          <a:xfrm>
            <a:off x="306492" y="1180350"/>
            <a:ext cx="4684582" cy="3312325"/>
          </a:xfrm>
          <a:prstGeom prst="rect">
            <a:avLst/>
          </a:prstGeom>
          <a:noFill/>
          <a:ln>
            <a:noFill/>
          </a:ln>
        </p:spPr>
      </p:pic>
      <p:pic>
        <p:nvPicPr>
          <p:cNvPr id="182" name="Google Shape;182;p28"/>
          <p:cNvPicPr preferRelativeResize="0"/>
          <p:nvPr/>
        </p:nvPicPr>
        <p:blipFill>
          <a:blip r:embed="rId4">
            <a:alphaModFix/>
          </a:blip>
          <a:stretch>
            <a:fillRect/>
          </a:stretch>
        </p:blipFill>
        <p:spPr>
          <a:xfrm>
            <a:off x="5443538" y="1909763"/>
            <a:ext cx="2676525" cy="1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Bidirectional LSTM</a:t>
            </a:r>
            <a:endParaRPr/>
          </a:p>
        </p:txBody>
      </p:sp>
      <p:pic>
        <p:nvPicPr>
          <p:cNvPr id="188" name="Google Shape;188;p29"/>
          <p:cNvPicPr preferRelativeResize="0"/>
          <p:nvPr/>
        </p:nvPicPr>
        <p:blipFill>
          <a:blip r:embed="rId3">
            <a:alphaModFix/>
          </a:blip>
          <a:stretch>
            <a:fillRect/>
          </a:stretch>
        </p:blipFill>
        <p:spPr>
          <a:xfrm>
            <a:off x="5232888" y="809488"/>
            <a:ext cx="3743325" cy="3762375"/>
          </a:xfrm>
          <a:prstGeom prst="rect">
            <a:avLst/>
          </a:prstGeom>
          <a:noFill/>
          <a:ln>
            <a:noFill/>
          </a:ln>
        </p:spPr>
      </p:pic>
      <p:pic>
        <p:nvPicPr>
          <p:cNvPr id="189" name="Google Shape;189;p29"/>
          <p:cNvPicPr preferRelativeResize="0"/>
          <p:nvPr/>
        </p:nvPicPr>
        <p:blipFill>
          <a:blip r:embed="rId4">
            <a:alphaModFix/>
          </a:blip>
          <a:stretch>
            <a:fillRect/>
          </a:stretch>
        </p:blipFill>
        <p:spPr>
          <a:xfrm>
            <a:off x="3650" y="2091807"/>
            <a:ext cx="5158651" cy="19108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Another approach with Bidirectional LSTM</a:t>
            </a:r>
            <a:endParaRPr/>
          </a:p>
        </p:txBody>
      </p:sp>
      <p:pic>
        <p:nvPicPr>
          <p:cNvPr id="195" name="Google Shape;195;p30"/>
          <p:cNvPicPr preferRelativeResize="0"/>
          <p:nvPr/>
        </p:nvPicPr>
        <p:blipFill>
          <a:blip r:embed="rId3">
            <a:alphaModFix/>
          </a:blip>
          <a:stretch>
            <a:fillRect/>
          </a:stretch>
        </p:blipFill>
        <p:spPr>
          <a:xfrm>
            <a:off x="920575" y="1227675"/>
            <a:ext cx="5305101" cy="3265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201" name="Google Shape;201;p31"/>
          <p:cNvPicPr preferRelativeResize="0"/>
          <p:nvPr/>
        </p:nvPicPr>
        <p:blipFill>
          <a:blip r:embed="rId3">
            <a:alphaModFix/>
          </a:blip>
          <a:stretch>
            <a:fillRect/>
          </a:stretch>
        </p:blipFill>
        <p:spPr>
          <a:xfrm>
            <a:off x="0" y="1245967"/>
            <a:ext cx="9144002" cy="26515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had:</a:t>
            </a:r>
            <a:endParaRPr/>
          </a:p>
          <a:p>
            <a:pPr indent="-317500" lvl="1" marL="914400" rtl="0" algn="l">
              <a:spcBef>
                <a:spcPts val="0"/>
              </a:spcBef>
              <a:spcAft>
                <a:spcPts val="0"/>
              </a:spcAft>
              <a:buSzPts val="1400"/>
              <a:buChar char="○"/>
            </a:pPr>
            <a:r>
              <a:rPr lang="en"/>
              <a:t>‘Non-practical’ format</a:t>
            </a:r>
            <a:endParaRPr/>
          </a:p>
          <a:p>
            <a:pPr indent="-317500" lvl="1" marL="914400" rtl="0" algn="l">
              <a:spcBef>
                <a:spcPts val="0"/>
              </a:spcBef>
              <a:spcAft>
                <a:spcPts val="0"/>
              </a:spcAft>
              <a:buSzPts val="1400"/>
              <a:buChar char="○"/>
            </a:pPr>
            <a:r>
              <a:rPr lang="en"/>
              <a:t>Missing values</a:t>
            </a:r>
            <a:endParaRPr/>
          </a:p>
          <a:p>
            <a:pPr indent="-342900" lvl="0" marL="457200" rtl="0" algn="l">
              <a:spcBef>
                <a:spcPts val="0"/>
              </a:spcBef>
              <a:spcAft>
                <a:spcPts val="0"/>
              </a:spcAft>
              <a:buSzPts val="1800"/>
              <a:buChar char="●"/>
            </a:pPr>
            <a:r>
              <a:rPr lang="en"/>
              <a:t>Zone 9 removed</a:t>
            </a:r>
            <a:endParaRPr/>
          </a:p>
          <a:p>
            <a:pPr indent="0" lvl="0" marL="457200" rtl="0" algn="l">
              <a:spcBef>
                <a:spcPts val="1600"/>
              </a:spcBef>
              <a:spcAft>
                <a:spcPts val="1600"/>
              </a:spcAft>
              <a:buNone/>
            </a:pPr>
            <a:r>
              <a:t/>
            </a:r>
            <a:endParaRPr/>
          </a:p>
        </p:txBody>
      </p:sp>
      <p:pic>
        <p:nvPicPr>
          <p:cNvPr id="71" name="Google Shape;71;p14"/>
          <p:cNvPicPr preferRelativeResize="0"/>
          <p:nvPr/>
        </p:nvPicPr>
        <p:blipFill>
          <a:blip r:embed="rId3">
            <a:alphaModFix/>
          </a:blip>
          <a:stretch>
            <a:fillRect/>
          </a:stretch>
        </p:blipFill>
        <p:spPr>
          <a:xfrm>
            <a:off x="3677402" y="1152470"/>
            <a:ext cx="5154900" cy="3738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Keras Model Definition</a:t>
            </a:r>
            <a:endParaRPr/>
          </a:p>
        </p:txBody>
      </p:sp>
      <p:pic>
        <p:nvPicPr>
          <p:cNvPr id="207" name="Google Shape;207;p32"/>
          <p:cNvPicPr preferRelativeResize="0"/>
          <p:nvPr/>
        </p:nvPicPr>
        <p:blipFill>
          <a:blip r:embed="rId3">
            <a:alphaModFix/>
          </a:blip>
          <a:stretch>
            <a:fillRect/>
          </a:stretch>
        </p:blipFill>
        <p:spPr>
          <a:xfrm>
            <a:off x="0" y="1214843"/>
            <a:ext cx="9144001" cy="1756415"/>
          </a:xfrm>
          <a:prstGeom prst="rect">
            <a:avLst/>
          </a:prstGeom>
          <a:noFill/>
          <a:ln>
            <a:noFill/>
          </a:ln>
        </p:spPr>
      </p:pic>
      <p:pic>
        <p:nvPicPr>
          <p:cNvPr id="208" name="Google Shape;208;p32"/>
          <p:cNvPicPr preferRelativeResize="0"/>
          <p:nvPr/>
        </p:nvPicPr>
        <p:blipFill>
          <a:blip r:embed="rId4">
            <a:alphaModFix/>
          </a:blip>
          <a:stretch>
            <a:fillRect/>
          </a:stretch>
        </p:blipFill>
        <p:spPr>
          <a:xfrm>
            <a:off x="2513413" y="2971257"/>
            <a:ext cx="4117164" cy="18674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Keras Model Training</a:t>
            </a:r>
            <a:endParaRPr/>
          </a:p>
        </p:txBody>
      </p:sp>
      <p:pic>
        <p:nvPicPr>
          <p:cNvPr id="214" name="Google Shape;214;p33"/>
          <p:cNvPicPr preferRelativeResize="0"/>
          <p:nvPr/>
        </p:nvPicPr>
        <p:blipFill>
          <a:blip r:embed="rId3">
            <a:alphaModFix/>
          </a:blip>
          <a:stretch>
            <a:fillRect/>
          </a:stretch>
        </p:blipFill>
        <p:spPr>
          <a:xfrm>
            <a:off x="0" y="1384257"/>
            <a:ext cx="9144000" cy="850985"/>
          </a:xfrm>
          <a:prstGeom prst="rect">
            <a:avLst/>
          </a:prstGeom>
          <a:noFill/>
          <a:ln>
            <a:noFill/>
          </a:ln>
        </p:spPr>
      </p:pic>
      <p:pic>
        <p:nvPicPr>
          <p:cNvPr id="215" name="Google Shape;215;p33"/>
          <p:cNvPicPr preferRelativeResize="0"/>
          <p:nvPr/>
        </p:nvPicPr>
        <p:blipFill>
          <a:blip r:embed="rId4">
            <a:alphaModFix/>
          </a:blip>
          <a:stretch>
            <a:fillRect/>
          </a:stretch>
        </p:blipFill>
        <p:spPr>
          <a:xfrm>
            <a:off x="152400" y="2387643"/>
            <a:ext cx="8839199" cy="24965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
        <p:nvSpPr>
          <p:cNvPr id="221" name="Google Shape;221;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34"/>
          <p:cNvPicPr preferRelativeResize="0"/>
          <p:nvPr/>
        </p:nvPicPr>
        <p:blipFill>
          <a:blip r:embed="rId3">
            <a:alphaModFix/>
          </a:blip>
          <a:stretch>
            <a:fillRect/>
          </a:stretch>
        </p:blipFill>
        <p:spPr>
          <a:xfrm>
            <a:off x="32800" y="1024336"/>
            <a:ext cx="9143999" cy="2035277"/>
          </a:xfrm>
          <a:prstGeom prst="rect">
            <a:avLst/>
          </a:prstGeom>
          <a:noFill/>
          <a:ln>
            <a:noFill/>
          </a:ln>
        </p:spPr>
      </p:pic>
      <p:pic>
        <p:nvPicPr>
          <p:cNvPr id="223" name="Google Shape;223;p34"/>
          <p:cNvPicPr preferRelativeResize="0"/>
          <p:nvPr/>
        </p:nvPicPr>
        <p:blipFill>
          <a:blip r:embed="rId4">
            <a:alphaModFix/>
          </a:blip>
          <a:stretch>
            <a:fillRect/>
          </a:stretch>
        </p:blipFill>
        <p:spPr>
          <a:xfrm>
            <a:off x="-11575" y="3075029"/>
            <a:ext cx="9143999" cy="20737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Naive Predictors</a:t>
            </a:r>
            <a:endParaRPr/>
          </a:p>
        </p:txBody>
      </p:sp>
      <p:pic>
        <p:nvPicPr>
          <p:cNvPr id="229" name="Google Shape;229;p35"/>
          <p:cNvPicPr preferRelativeResize="0"/>
          <p:nvPr/>
        </p:nvPicPr>
        <p:blipFill>
          <a:blip r:embed="rId3">
            <a:alphaModFix/>
          </a:blip>
          <a:stretch>
            <a:fillRect/>
          </a:stretch>
        </p:blipFill>
        <p:spPr>
          <a:xfrm>
            <a:off x="349251" y="1462407"/>
            <a:ext cx="3784625" cy="1373600"/>
          </a:xfrm>
          <a:prstGeom prst="rect">
            <a:avLst/>
          </a:prstGeom>
          <a:noFill/>
          <a:ln>
            <a:noFill/>
          </a:ln>
        </p:spPr>
      </p:pic>
      <p:pic>
        <p:nvPicPr>
          <p:cNvPr id="230" name="Google Shape;230;p35"/>
          <p:cNvPicPr preferRelativeResize="0"/>
          <p:nvPr/>
        </p:nvPicPr>
        <p:blipFill>
          <a:blip r:embed="rId4">
            <a:alphaModFix/>
          </a:blip>
          <a:stretch>
            <a:fillRect/>
          </a:stretch>
        </p:blipFill>
        <p:spPr>
          <a:xfrm>
            <a:off x="1524000" y="2836007"/>
            <a:ext cx="5759998" cy="200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 &amp; GRU</a:t>
            </a:r>
            <a:endParaRPr/>
          </a:p>
        </p:txBody>
      </p:sp>
      <p:pic>
        <p:nvPicPr>
          <p:cNvPr id="236" name="Google Shape;236;p36"/>
          <p:cNvPicPr preferRelativeResize="0"/>
          <p:nvPr/>
        </p:nvPicPr>
        <p:blipFill>
          <a:blip r:embed="rId3">
            <a:alphaModFix/>
          </a:blip>
          <a:stretch>
            <a:fillRect/>
          </a:stretch>
        </p:blipFill>
        <p:spPr>
          <a:xfrm>
            <a:off x="0" y="1024975"/>
            <a:ext cx="4596012" cy="1746850"/>
          </a:xfrm>
          <a:prstGeom prst="rect">
            <a:avLst/>
          </a:prstGeom>
          <a:noFill/>
          <a:ln>
            <a:noFill/>
          </a:ln>
        </p:spPr>
      </p:pic>
      <p:pic>
        <p:nvPicPr>
          <p:cNvPr id="237" name="Google Shape;237;p36"/>
          <p:cNvPicPr preferRelativeResize="0"/>
          <p:nvPr/>
        </p:nvPicPr>
        <p:blipFill>
          <a:blip r:embed="rId4">
            <a:alphaModFix/>
          </a:blip>
          <a:stretch>
            <a:fillRect/>
          </a:stretch>
        </p:blipFill>
        <p:spPr>
          <a:xfrm>
            <a:off x="4493038" y="1024975"/>
            <a:ext cx="4650974" cy="1701225"/>
          </a:xfrm>
          <a:prstGeom prst="rect">
            <a:avLst/>
          </a:prstGeom>
          <a:noFill/>
          <a:ln>
            <a:noFill/>
          </a:ln>
        </p:spPr>
      </p:pic>
      <p:pic>
        <p:nvPicPr>
          <p:cNvPr id="238" name="Google Shape;238;p36"/>
          <p:cNvPicPr preferRelativeResize="0"/>
          <p:nvPr/>
        </p:nvPicPr>
        <p:blipFill>
          <a:blip r:embed="rId5">
            <a:alphaModFix/>
          </a:blip>
          <a:stretch>
            <a:fillRect/>
          </a:stretch>
        </p:blipFill>
        <p:spPr>
          <a:xfrm>
            <a:off x="1295400" y="2771825"/>
            <a:ext cx="6571817" cy="216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Bidirectional LSTM for Future P</a:t>
            </a:r>
            <a:r>
              <a:rPr lang="en"/>
              <a:t>rediction</a:t>
            </a:r>
            <a:endParaRPr/>
          </a:p>
        </p:txBody>
      </p:sp>
      <p:pic>
        <p:nvPicPr>
          <p:cNvPr id="244" name="Google Shape;244;p37"/>
          <p:cNvPicPr preferRelativeResize="0"/>
          <p:nvPr/>
        </p:nvPicPr>
        <p:blipFill>
          <a:blip r:embed="rId3">
            <a:alphaModFix/>
          </a:blip>
          <a:stretch>
            <a:fillRect/>
          </a:stretch>
        </p:blipFill>
        <p:spPr>
          <a:xfrm>
            <a:off x="1600200" y="2866825"/>
            <a:ext cx="6266499" cy="2048075"/>
          </a:xfrm>
          <a:prstGeom prst="rect">
            <a:avLst/>
          </a:prstGeom>
          <a:noFill/>
          <a:ln>
            <a:noFill/>
          </a:ln>
        </p:spPr>
      </p:pic>
      <p:pic>
        <p:nvPicPr>
          <p:cNvPr id="245" name="Google Shape;245;p37"/>
          <p:cNvPicPr preferRelativeResize="0"/>
          <p:nvPr/>
        </p:nvPicPr>
        <p:blipFill>
          <a:blip r:embed="rId4">
            <a:alphaModFix/>
          </a:blip>
          <a:stretch>
            <a:fillRect/>
          </a:stretch>
        </p:blipFill>
        <p:spPr>
          <a:xfrm>
            <a:off x="1635375" y="1114048"/>
            <a:ext cx="6053926" cy="1731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948275"/>
            <a:ext cx="8520600" cy="7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Bidirectional LSTM for Gap Prediction</a:t>
            </a:r>
            <a:endParaRPr/>
          </a:p>
          <a:p>
            <a:pPr indent="0" lvl="0" marL="0" rtl="0" algn="l">
              <a:spcBef>
                <a:spcPts val="0"/>
              </a:spcBef>
              <a:spcAft>
                <a:spcPts val="0"/>
              </a:spcAft>
              <a:buNone/>
            </a:pPr>
            <a:r>
              <a:t/>
            </a:r>
            <a:endParaRPr/>
          </a:p>
        </p:txBody>
      </p:sp>
      <p:pic>
        <p:nvPicPr>
          <p:cNvPr id="251" name="Google Shape;251;p38"/>
          <p:cNvPicPr preferRelativeResize="0"/>
          <p:nvPr/>
        </p:nvPicPr>
        <p:blipFill>
          <a:blip r:embed="rId3">
            <a:alphaModFix/>
          </a:blip>
          <a:stretch>
            <a:fillRect/>
          </a:stretch>
        </p:blipFill>
        <p:spPr>
          <a:xfrm>
            <a:off x="1752600" y="2921573"/>
            <a:ext cx="6009364" cy="1993326"/>
          </a:xfrm>
          <a:prstGeom prst="rect">
            <a:avLst/>
          </a:prstGeom>
          <a:noFill/>
          <a:ln>
            <a:noFill/>
          </a:ln>
        </p:spPr>
      </p:pic>
      <p:pic>
        <p:nvPicPr>
          <p:cNvPr id="252" name="Google Shape;252;p38"/>
          <p:cNvPicPr preferRelativeResize="0"/>
          <p:nvPr/>
        </p:nvPicPr>
        <p:blipFill>
          <a:blip r:embed="rId4">
            <a:alphaModFix/>
          </a:blip>
          <a:stretch>
            <a:fillRect/>
          </a:stretch>
        </p:blipFill>
        <p:spPr>
          <a:xfrm>
            <a:off x="1707837" y="960500"/>
            <a:ext cx="6057663" cy="1830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Multivariate LSTM with Temperature Data</a:t>
            </a:r>
            <a:endParaRPr/>
          </a:p>
        </p:txBody>
      </p:sp>
      <p:pic>
        <p:nvPicPr>
          <p:cNvPr id="258" name="Google Shape;258;p39"/>
          <p:cNvPicPr preferRelativeResize="0"/>
          <p:nvPr/>
        </p:nvPicPr>
        <p:blipFill>
          <a:blip r:embed="rId3">
            <a:alphaModFix/>
          </a:blip>
          <a:stretch>
            <a:fillRect/>
          </a:stretch>
        </p:blipFill>
        <p:spPr>
          <a:xfrm>
            <a:off x="1297475" y="1221773"/>
            <a:ext cx="6391827" cy="176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4" name="Google Shape;264;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 is the best performing model on our future p</a:t>
            </a:r>
            <a:r>
              <a:rPr lang="en"/>
              <a:t>rediction</a:t>
            </a:r>
            <a:r>
              <a:rPr lang="en"/>
              <a:t> task.</a:t>
            </a:r>
            <a:endParaRPr/>
          </a:p>
          <a:p>
            <a:pPr indent="0" lvl="0" marL="0" rtl="0" algn="l">
              <a:spcBef>
                <a:spcPts val="1600"/>
              </a:spcBef>
              <a:spcAft>
                <a:spcPts val="0"/>
              </a:spcAft>
              <a:buNone/>
            </a:pPr>
            <a:r>
              <a:rPr lang="en"/>
              <a:t>Gap prediction can be tackled by using bidirectional LSTM.</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u="sng"/>
              <a:t>Future work</a:t>
            </a:r>
            <a:endParaRPr b="1" u="sng"/>
          </a:p>
          <a:p>
            <a:pPr indent="-342900" lvl="0" marL="457200" rtl="0" algn="l">
              <a:spcBef>
                <a:spcPts val="1600"/>
              </a:spcBef>
              <a:spcAft>
                <a:spcPts val="0"/>
              </a:spcAft>
              <a:buSzPts val="1800"/>
              <a:buChar char="●"/>
            </a:pPr>
            <a:r>
              <a:rPr lang="en"/>
              <a:t>CNN LSTM</a:t>
            </a:r>
            <a:endParaRPr/>
          </a:p>
          <a:p>
            <a:pPr indent="-342900" lvl="0" marL="457200" rtl="0" algn="l">
              <a:spcBef>
                <a:spcPts val="0"/>
              </a:spcBef>
              <a:spcAft>
                <a:spcPts val="0"/>
              </a:spcAft>
              <a:buSzPts val="1800"/>
              <a:buChar char="●"/>
            </a:pPr>
            <a:r>
              <a:rPr lang="en"/>
              <a:t>Alternative </a:t>
            </a:r>
            <a:r>
              <a:rPr lang="en"/>
              <a:t>implementation</a:t>
            </a:r>
            <a:r>
              <a:rPr lang="en"/>
              <a:t> for gap </a:t>
            </a:r>
            <a:r>
              <a:rPr lang="en"/>
              <a:t>prediction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Statistics</a:t>
            </a:r>
            <a:endParaRPr/>
          </a:p>
        </p:txBody>
      </p:sp>
      <p:sp>
        <p:nvSpPr>
          <p:cNvPr id="77" name="Google Shape;77;p15"/>
          <p:cNvSpPr txBox="1"/>
          <p:nvPr>
            <p:ph idx="1" type="body"/>
          </p:nvPr>
        </p:nvSpPr>
        <p:spPr>
          <a:xfrm>
            <a:off x="311700" y="1152475"/>
            <a:ext cx="443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Relationship between energy demand and temperature</a:t>
            </a:r>
            <a:endParaRPr/>
          </a:p>
          <a:p>
            <a:pPr indent="-342900" lvl="0" marL="457200" rtl="0" algn="l">
              <a:spcBef>
                <a:spcPts val="0"/>
              </a:spcBef>
              <a:spcAft>
                <a:spcPts val="0"/>
              </a:spcAft>
              <a:buSzPts val="1800"/>
              <a:buChar char="●"/>
            </a:pPr>
            <a:r>
              <a:rPr lang="en"/>
              <a:t>Energy demand increases throughout the day</a:t>
            </a:r>
            <a:endParaRPr/>
          </a:p>
          <a:p>
            <a:pPr indent="-342900" lvl="0" marL="457200" rtl="0" algn="l">
              <a:spcBef>
                <a:spcPts val="0"/>
              </a:spcBef>
              <a:spcAft>
                <a:spcPts val="0"/>
              </a:spcAft>
              <a:buSzPts val="1800"/>
              <a:buChar char="●"/>
            </a:pPr>
            <a:r>
              <a:rPr lang="en"/>
              <a:t>Years do not differ significantly</a:t>
            </a:r>
            <a:endParaRPr/>
          </a:p>
        </p:txBody>
      </p:sp>
      <p:pic>
        <p:nvPicPr>
          <p:cNvPr id="78" name="Google Shape;78;p15"/>
          <p:cNvPicPr preferRelativeResize="0"/>
          <p:nvPr/>
        </p:nvPicPr>
        <p:blipFill>
          <a:blip r:embed="rId3">
            <a:alphaModFix/>
          </a:blip>
          <a:stretch>
            <a:fillRect/>
          </a:stretch>
        </p:blipFill>
        <p:spPr>
          <a:xfrm>
            <a:off x="4823025" y="368075"/>
            <a:ext cx="3860926" cy="2586375"/>
          </a:xfrm>
          <a:prstGeom prst="rect">
            <a:avLst/>
          </a:prstGeom>
          <a:noFill/>
          <a:ln>
            <a:noFill/>
          </a:ln>
        </p:spPr>
      </p:pic>
      <p:pic>
        <p:nvPicPr>
          <p:cNvPr id="79" name="Google Shape;79;p15"/>
          <p:cNvPicPr preferRelativeResize="0"/>
          <p:nvPr/>
        </p:nvPicPr>
        <p:blipFill>
          <a:blip r:embed="rId4">
            <a:alphaModFix/>
          </a:blip>
          <a:stretch>
            <a:fillRect/>
          </a:stretch>
        </p:blipFill>
        <p:spPr>
          <a:xfrm>
            <a:off x="2920250" y="2956875"/>
            <a:ext cx="2918892" cy="1981901"/>
          </a:xfrm>
          <a:prstGeom prst="rect">
            <a:avLst/>
          </a:prstGeom>
          <a:noFill/>
          <a:ln>
            <a:noFill/>
          </a:ln>
        </p:spPr>
      </p:pic>
      <p:pic>
        <p:nvPicPr>
          <p:cNvPr id="80" name="Google Shape;80;p15"/>
          <p:cNvPicPr preferRelativeResize="0"/>
          <p:nvPr/>
        </p:nvPicPr>
        <p:blipFill>
          <a:blip r:embed="rId5">
            <a:alphaModFix/>
          </a:blip>
          <a:stretch>
            <a:fillRect/>
          </a:stretch>
        </p:blipFill>
        <p:spPr>
          <a:xfrm>
            <a:off x="5991550" y="3131617"/>
            <a:ext cx="2918901" cy="18071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Zone </a:t>
            </a:r>
            <a:r>
              <a:rPr lang="en"/>
              <a:t>Correlation</a:t>
            </a:r>
            <a:endParaRPr/>
          </a:p>
        </p:txBody>
      </p:sp>
      <p:sp>
        <p:nvSpPr>
          <p:cNvPr id="86" name="Google Shape;86;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Temperature stations </a:t>
            </a:r>
            <a:r>
              <a:rPr lang="en"/>
              <a:t>highly</a:t>
            </a:r>
            <a:r>
              <a:rPr lang="en"/>
              <a:t> correlated</a:t>
            </a:r>
            <a:endParaRPr/>
          </a:p>
          <a:p>
            <a:pPr indent="-317500" lvl="1" marL="914400" rtl="0" algn="l">
              <a:spcBef>
                <a:spcPts val="0"/>
              </a:spcBef>
              <a:spcAft>
                <a:spcPts val="0"/>
              </a:spcAft>
              <a:buSzPts val="1400"/>
              <a:buChar char="○"/>
            </a:pPr>
            <a:r>
              <a:rPr lang="en"/>
              <a:t>r = 0.97</a:t>
            </a:r>
            <a:endParaRPr/>
          </a:p>
          <a:p>
            <a:pPr indent="-342900" lvl="0" marL="457200" rtl="0" algn="l">
              <a:spcBef>
                <a:spcPts val="0"/>
              </a:spcBef>
              <a:spcAft>
                <a:spcPts val="0"/>
              </a:spcAft>
              <a:buSzPts val="1800"/>
              <a:buChar char="●"/>
            </a:pPr>
            <a:r>
              <a:rPr lang="en"/>
              <a:t>Load stations correlate</a:t>
            </a:r>
            <a:endParaRPr/>
          </a:p>
          <a:p>
            <a:pPr indent="-317500" lvl="1" marL="914400" rtl="0" algn="l">
              <a:spcBef>
                <a:spcPts val="0"/>
              </a:spcBef>
              <a:spcAft>
                <a:spcPts val="0"/>
              </a:spcAft>
              <a:buSzPts val="1400"/>
              <a:buChar char="○"/>
            </a:pPr>
            <a:r>
              <a:rPr lang="en"/>
              <a:t>On average r = 0.84</a:t>
            </a:r>
            <a:endParaRPr/>
          </a:p>
          <a:p>
            <a:pPr indent="-317500" lvl="1" marL="914400" rtl="0" algn="l">
              <a:spcBef>
                <a:spcPts val="0"/>
              </a:spcBef>
              <a:spcAft>
                <a:spcPts val="0"/>
              </a:spcAft>
              <a:buSzPts val="1400"/>
              <a:buChar char="○"/>
            </a:pPr>
            <a:r>
              <a:rPr lang="en"/>
              <a:t>Except zone 8 (r = 0.4)</a:t>
            </a:r>
            <a:endParaRPr/>
          </a:p>
        </p:txBody>
      </p:sp>
      <p:pic>
        <p:nvPicPr>
          <p:cNvPr id="87" name="Google Shape;87;p16"/>
          <p:cNvPicPr preferRelativeResize="0"/>
          <p:nvPr/>
        </p:nvPicPr>
        <p:blipFill>
          <a:blip r:embed="rId3">
            <a:alphaModFix/>
          </a:blip>
          <a:stretch>
            <a:fillRect/>
          </a:stretch>
        </p:blipFill>
        <p:spPr>
          <a:xfrm>
            <a:off x="3815676" y="1910150"/>
            <a:ext cx="5232976" cy="2779100"/>
          </a:xfrm>
          <a:prstGeom prst="rect">
            <a:avLst/>
          </a:prstGeom>
          <a:noFill/>
          <a:ln>
            <a:noFill/>
          </a:ln>
        </p:spPr>
      </p:pic>
      <p:pic>
        <p:nvPicPr>
          <p:cNvPr id="88" name="Google Shape;88;p16"/>
          <p:cNvPicPr preferRelativeResize="0"/>
          <p:nvPr/>
        </p:nvPicPr>
        <p:blipFill>
          <a:blip r:embed="rId4">
            <a:alphaModFix/>
          </a:blip>
          <a:stretch>
            <a:fillRect/>
          </a:stretch>
        </p:blipFill>
        <p:spPr>
          <a:xfrm>
            <a:off x="468525" y="2714825"/>
            <a:ext cx="3132000" cy="21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Energy Demand and Temperature</a:t>
            </a:r>
            <a:endParaRPr/>
          </a:p>
        </p:txBody>
      </p:sp>
      <p:sp>
        <p:nvSpPr>
          <p:cNvPr id="94" name="Google Shape;94;p17"/>
          <p:cNvSpPr txBox="1"/>
          <p:nvPr>
            <p:ph idx="1" type="body"/>
          </p:nvPr>
        </p:nvSpPr>
        <p:spPr>
          <a:xfrm>
            <a:off x="311700" y="1152475"/>
            <a:ext cx="3666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Further evidence of correlation between energy demand and temperature</a:t>
            </a:r>
            <a:endParaRPr/>
          </a:p>
          <a:p>
            <a:pPr indent="-317500" lvl="1" marL="914400" rtl="0" algn="l">
              <a:spcBef>
                <a:spcPts val="0"/>
              </a:spcBef>
              <a:spcAft>
                <a:spcPts val="0"/>
              </a:spcAft>
              <a:buSzPts val="1400"/>
              <a:buChar char="○"/>
            </a:pPr>
            <a:r>
              <a:rPr lang="en"/>
              <a:t>Hot/cold months have higher demand</a:t>
            </a:r>
            <a:endParaRPr/>
          </a:p>
        </p:txBody>
      </p:sp>
      <p:pic>
        <p:nvPicPr>
          <p:cNvPr id="95" name="Google Shape;95;p17"/>
          <p:cNvPicPr preferRelativeResize="0"/>
          <p:nvPr/>
        </p:nvPicPr>
        <p:blipFill>
          <a:blip r:embed="rId3">
            <a:alphaModFix/>
          </a:blip>
          <a:stretch>
            <a:fillRect/>
          </a:stretch>
        </p:blipFill>
        <p:spPr>
          <a:xfrm>
            <a:off x="3884950" y="1152475"/>
            <a:ext cx="5079749" cy="3191249"/>
          </a:xfrm>
          <a:prstGeom prst="rect">
            <a:avLst/>
          </a:prstGeom>
          <a:noFill/>
          <a:ln>
            <a:noFill/>
          </a:ln>
        </p:spPr>
      </p:pic>
      <p:pic>
        <p:nvPicPr>
          <p:cNvPr id="96" name="Google Shape;96;p17"/>
          <p:cNvPicPr preferRelativeResize="0"/>
          <p:nvPr/>
        </p:nvPicPr>
        <p:blipFill>
          <a:blip r:embed="rId4">
            <a:alphaModFix/>
          </a:blip>
          <a:stretch>
            <a:fillRect/>
          </a:stretch>
        </p:blipFill>
        <p:spPr>
          <a:xfrm>
            <a:off x="5680200" y="4255475"/>
            <a:ext cx="3463800" cy="762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ACF and PACF</a:t>
            </a:r>
            <a:endParaRPr/>
          </a:p>
        </p:txBody>
      </p:sp>
      <p:sp>
        <p:nvSpPr>
          <p:cNvPr id="102" name="Google Shape;102;p18"/>
          <p:cNvSpPr txBox="1"/>
          <p:nvPr>
            <p:ph idx="1" type="body"/>
          </p:nvPr>
        </p:nvSpPr>
        <p:spPr>
          <a:xfrm>
            <a:off x="311700" y="1152475"/>
            <a:ext cx="4198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ACF:</a:t>
            </a:r>
            <a:r>
              <a:rPr lang="en"/>
              <a:t> Correlation of a time series with delayed copy of itself as a function of delay</a:t>
            </a:r>
            <a:endParaRPr/>
          </a:p>
          <a:p>
            <a:pPr indent="-342900" lvl="0" marL="457200" rtl="0" algn="l">
              <a:spcBef>
                <a:spcPts val="0"/>
              </a:spcBef>
              <a:spcAft>
                <a:spcPts val="0"/>
              </a:spcAft>
              <a:buSzPts val="1800"/>
              <a:buChar char="●"/>
            </a:pPr>
            <a:r>
              <a:rPr b="1" lang="en"/>
              <a:t>PACF:</a:t>
            </a:r>
            <a:r>
              <a:rPr lang="en"/>
              <a:t> Controls for other lags</a:t>
            </a:r>
            <a:endParaRPr/>
          </a:p>
        </p:txBody>
      </p:sp>
      <p:pic>
        <p:nvPicPr>
          <p:cNvPr id="103" name="Google Shape;103;p18"/>
          <p:cNvPicPr preferRelativeResize="0"/>
          <p:nvPr/>
        </p:nvPicPr>
        <p:blipFill>
          <a:blip r:embed="rId3">
            <a:alphaModFix/>
          </a:blip>
          <a:stretch>
            <a:fillRect/>
          </a:stretch>
        </p:blipFill>
        <p:spPr>
          <a:xfrm>
            <a:off x="4844773" y="0"/>
            <a:ext cx="4198825" cy="2689401"/>
          </a:xfrm>
          <a:prstGeom prst="rect">
            <a:avLst/>
          </a:prstGeom>
          <a:noFill/>
          <a:ln>
            <a:noFill/>
          </a:ln>
        </p:spPr>
      </p:pic>
      <p:pic>
        <p:nvPicPr>
          <p:cNvPr id="104" name="Google Shape;104;p18"/>
          <p:cNvPicPr preferRelativeResize="0"/>
          <p:nvPr/>
        </p:nvPicPr>
        <p:blipFill>
          <a:blip r:embed="rId4">
            <a:alphaModFix/>
          </a:blip>
          <a:stretch>
            <a:fillRect/>
          </a:stretch>
        </p:blipFill>
        <p:spPr>
          <a:xfrm>
            <a:off x="5031350" y="2585126"/>
            <a:ext cx="3825676" cy="2416225"/>
          </a:xfrm>
          <a:prstGeom prst="rect">
            <a:avLst/>
          </a:prstGeom>
          <a:noFill/>
          <a:ln>
            <a:noFill/>
          </a:ln>
        </p:spPr>
      </p:pic>
      <p:pic>
        <p:nvPicPr>
          <p:cNvPr id="105" name="Google Shape;105;p18"/>
          <p:cNvPicPr preferRelativeResize="0"/>
          <p:nvPr/>
        </p:nvPicPr>
        <p:blipFill>
          <a:blip r:embed="rId5">
            <a:alphaModFix/>
          </a:blip>
          <a:stretch>
            <a:fillRect/>
          </a:stretch>
        </p:blipFill>
        <p:spPr>
          <a:xfrm>
            <a:off x="2951900" y="2734288"/>
            <a:ext cx="1892875" cy="2117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179100" y="1519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Fourier Analysis- </a:t>
            </a:r>
            <a:r>
              <a:rPr lang="en" sz="2400"/>
              <a:t>Extracting </a:t>
            </a:r>
            <a:r>
              <a:rPr lang="en" sz="2400"/>
              <a:t>Seasonalities</a:t>
            </a:r>
            <a:endParaRPr sz="2400"/>
          </a:p>
        </p:txBody>
      </p:sp>
      <p:sp>
        <p:nvSpPr>
          <p:cNvPr id="111" name="Google Shape;111;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9"/>
          <p:cNvPicPr preferRelativeResize="0"/>
          <p:nvPr/>
        </p:nvPicPr>
        <p:blipFill>
          <a:blip r:embed="rId3">
            <a:alphaModFix/>
          </a:blip>
          <a:stretch>
            <a:fillRect/>
          </a:stretch>
        </p:blipFill>
        <p:spPr>
          <a:xfrm>
            <a:off x="347975" y="724650"/>
            <a:ext cx="3201276" cy="1987725"/>
          </a:xfrm>
          <a:prstGeom prst="rect">
            <a:avLst/>
          </a:prstGeom>
          <a:noFill/>
          <a:ln>
            <a:noFill/>
          </a:ln>
        </p:spPr>
      </p:pic>
      <p:pic>
        <p:nvPicPr>
          <p:cNvPr id="113" name="Google Shape;113;p19"/>
          <p:cNvPicPr preferRelativeResize="0"/>
          <p:nvPr/>
        </p:nvPicPr>
        <p:blipFill>
          <a:blip r:embed="rId4">
            <a:alphaModFix/>
          </a:blip>
          <a:stretch>
            <a:fillRect/>
          </a:stretch>
        </p:blipFill>
        <p:spPr>
          <a:xfrm>
            <a:off x="3840500" y="2705575"/>
            <a:ext cx="5033675" cy="1715925"/>
          </a:xfrm>
          <a:prstGeom prst="rect">
            <a:avLst/>
          </a:prstGeom>
          <a:noFill/>
          <a:ln>
            <a:noFill/>
          </a:ln>
        </p:spPr>
      </p:pic>
      <p:pic>
        <p:nvPicPr>
          <p:cNvPr id="114" name="Google Shape;114;p19"/>
          <p:cNvPicPr preferRelativeResize="0"/>
          <p:nvPr/>
        </p:nvPicPr>
        <p:blipFill>
          <a:blip r:embed="rId5">
            <a:alphaModFix/>
          </a:blip>
          <a:stretch>
            <a:fillRect/>
          </a:stretch>
        </p:blipFill>
        <p:spPr>
          <a:xfrm>
            <a:off x="3738450" y="857900"/>
            <a:ext cx="5065999" cy="1681800"/>
          </a:xfrm>
          <a:prstGeom prst="rect">
            <a:avLst/>
          </a:prstGeom>
          <a:noFill/>
          <a:ln>
            <a:noFill/>
          </a:ln>
        </p:spPr>
      </p:pic>
      <p:pic>
        <p:nvPicPr>
          <p:cNvPr id="115" name="Google Shape;115;p19"/>
          <p:cNvPicPr preferRelativeResize="0"/>
          <p:nvPr/>
        </p:nvPicPr>
        <p:blipFill>
          <a:blip r:embed="rId6">
            <a:alphaModFix/>
          </a:blip>
          <a:stretch>
            <a:fillRect/>
          </a:stretch>
        </p:blipFill>
        <p:spPr>
          <a:xfrm>
            <a:off x="347969" y="2672950"/>
            <a:ext cx="3390483" cy="1781175"/>
          </a:xfrm>
          <a:prstGeom prst="rect">
            <a:avLst/>
          </a:prstGeom>
          <a:noFill/>
          <a:ln>
            <a:noFill/>
          </a:ln>
        </p:spPr>
      </p:pic>
      <p:sp>
        <p:nvSpPr>
          <p:cNvPr id="116" name="Google Shape;116;p19"/>
          <p:cNvSpPr txBox="1"/>
          <p:nvPr/>
        </p:nvSpPr>
        <p:spPr>
          <a:xfrm>
            <a:off x="1200375" y="4454125"/>
            <a:ext cx="86067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of Zone Load 1. In the bottom left corner, showing 1 point each 1000 anothers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109300" y="2077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Fourier Analysis </a:t>
            </a:r>
            <a:endParaRPr/>
          </a:p>
        </p:txBody>
      </p:sp>
      <p:sp>
        <p:nvSpPr>
          <p:cNvPr id="122" name="Google Shape;122;p20"/>
          <p:cNvSpPr txBox="1"/>
          <p:nvPr>
            <p:ph idx="1" type="body"/>
          </p:nvPr>
        </p:nvSpPr>
        <p:spPr>
          <a:xfrm>
            <a:off x="311700" y="780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of Load zones and temperatures stations have similar spectral patterns:</a:t>
            </a:r>
            <a:endParaRPr/>
          </a:p>
        </p:txBody>
      </p:sp>
      <p:pic>
        <p:nvPicPr>
          <p:cNvPr id="123" name="Google Shape;123;p20"/>
          <p:cNvPicPr preferRelativeResize="0"/>
          <p:nvPr/>
        </p:nvPicPr>
        <p:blipFill>
          <a:blip r:embed="rId3">
            <a:alphaModFix/>
          </a:blip>
          <a:stretch>
            <a:fillRect/>
          </a:stretch>
        </p:blipFill>
        <p:spPr>
          <a:xfrm>
            <a:off x="560125" y="1405763"/>
            <a:ext cx="4633075" cy="3635676"/>
          </a:xfrm>
          <a:prstGeom prst="rect">
            <a:avLst/>
          </a:prstGeom>
          <a:noFill/>
          <a:ln>
            <a:noFill/>
          </a:ln>
        </p:spPr>
      </p:pic>
      <p:pic>
        <p:nvPicPr>
          <p:cNvPr id="124" name="Google Shape;124;p20"/>
          <p:cNvPicPr preferRelativeResize="0"/>
          <p:nvPr/>
        </p:nvPicPr>
        <p:blipFill>
          <a:blip r:embed="rId4">
            <a:alphaModFix/>
          </a:blip>
          <a:stretch>
            <a:fillRect/>
          </a:stretch>
        </p:blipFill>
        <p:spPr>
          <a:xfrm>
            <a:off x="5102450" y="1328825"/>
            <a:ext cx="2823575" cy="1954150"/>
          </a:xfrm>
          <a:prstGeom prst="rect">
            <a:avLst/>
          </a:prstGeom>
          <a:noFill/>
          <a:ln>
            <a:noFill/>
          </a:ln>
        </p:spPr>
      </p:pic>
      <p:pic>
        <p:nvPicPr>
          <p:cNvPr id="125" name="Google Shape;125;p20"/>
          <p:cNvPicPr preferRelativeResize="0"/>
          <p:nvPr/>
        </p:nvPicPr>
        <p:blipFill rotWithShape="1">
          <a:blip r:embed="rId5">
            <a:alphaModFix/>
          </a:blip>
          <a:srcRect b="18407" l="0" r="12739" t="4799"/>
          <a:stretch/>
        </p:blipFill>
        <p:spPr>
          <a:xfrm>
            <a:off x="5193200" y="3252200"/>
            <a:ext cx="2732825" cy="162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Recency Effect</a:t>
            </a:r>
            <a:endParaRPr/>
          </a:p>
        </p:txBody>
      </p:sp>
      <p:sp>
        <p:nvSpPr>
          <p:cNvPr id="131" name="Google Shape;131;p21"/>
          <p:cNvSpPr txBox="1"/>
          <p:nvPr>
            <p:ph idx="1" type="body"/>
          </p:nvPr>
        </p:nvSpPr>
        <p:spPr>
          <a:xfrm>
            <a:off x="311700" y="1152475"/>
            <a:ext cx="4842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Energy demand partially determined by temperatures of preceding hours</a:t>
            </a:r>
            <a:endParaRPr/>
          </a:p>
          <a:p>
            <a:pPr indent="-342900" lvl="0" marL="457200" rtl="0" algn="l">
              <a:spcBef>
                <a:spcPts val="0"/>
              </a:spcBef>
              <a:spcAft>
                <a:spcPts val="0"/>
              </a:spcAft>
              <a:buSzPts val="1800"/>
              <a:buChar char="●"/>
            </a:pPr>
            <a:r>
              <a:rPr lang="en"/>
              <a:t>Zones might be affected differently</a:t>
            </a:r>
            <a:endParaRPr/>
          </a:p>
          <a:p>
            <a:pPr indent="-342900" lvl="0" marL="457200" rtl="0" algn="l">
              <a:spcBef>
                <a:spcPts val="0"/>
              </a:spcBef>
              <a:spcAft>
                <a:spcPts val="0"/>
              </a:spcAft>
              <a:buSzPts val="1800"/>
              <a:buChar char="●"/>
            </a:pPr>
            <a:r>
              <a:rPr lang="en"/>
              <a:t>Lag 12 produced the most correlation</a:t>
            </a:r>
            <a:endParaRPr/>
          </a:p>
          <a:p>
            <a:pPr indent="-342900" lvl="0" marL="457200" rtl="0" algn="l">
              <a:spcBef>
                <a:spcPts val="0"/>
              </a:spcBef>
              <a:spcAft>
                <a:spcPts val="0"/>
              </a:spcAft>
              <a:buSzPts val="1800"/>
              <a:buChar char="●"/>
            </a:pPr>
            <a:r>
              <a:rPr lang="en"/>
              <a:t>Few load zones more correlated to all temperature stations</a:t>
            </a:r>
            <a:endParaRPr/>
          </a:p>
        </p:txBody>
      </p:sp>
      <p:pic>
        <p:nvPicPr>
          <p:cNvPr id="132" name="Google Shape;132;p21"/>
          <p:cNvPicPr preferRelativeResize="0"/>
          <p:nvPr/>
        </p:nvPicPr>
        <p:blipFill>
          <a:blip r:embed="rId3">
            <a:alphaModFix/>
          </a:blip>
          <a:stretch>
            <a:fillRect/>
          </a:stretch>
        </p:blipFill>
        <p:spPr>
          <a:xfrm>
            <a:off x="5314637" y="61650"/>
            <a:ext cx="3422849" cy="2510100"/>
          </a:xfrm>
          <a:prstGeom prst="rect">
            <a:avLst/>
          </a:prstGeom>
          <a:noFill/>
          <a:ln>
            <a:noFill/>
          </a:ln>
        </p:spPr>
      </p:pic>
      <p:pic>
        <p:nvPicPr>
          <p:cNvPr id="133" name="Google Shape;133;p21"/>
          <p:cNvPicPr preferRelativeResize="0"/>
          <p:nvPr/>
        </p:nvPicPr>
        <p:blipFill>
          <a:blip r:embed="rId4">
            <a:alphaModFix/>
          </a:blip>
          <a:stretch>
            <a:fillRect/>
          </a:stretch>
        </p:blipFill>
        <p:spPr>
          <a:xfrm>
            <a:off x="5154600" y="2475500"/>
            <a:ext cx="3828295" cy="2510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